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0" r:id="rId3"/>
    <p:sldId id="261" r:id="rId4"/>
    <p:sldId id="285" r:id="rId5"/>
    <p:sldId id="282" r:id="rId6"/>
    <p:sldId id="289" r:id="rId7"/>
    <p:sldId id="288" r:id="rId8"/>
    <p:sldId id="290" r:id="rId9"/>
    <p:sldId id="283" r:id="rId10"/>
    <p:sldId id="291" r:id="rId11"/>
    <p:sldId id="303" r:id="rId12"/>
    <p:sldId id="304" r:id="rId13"/>
    <p:sldId id="262" r:id="rId14"/>
    <p:sldId id="307" r:id="rId15"/>
    <p:sldId id="294" r:id="rId16"/>
    <p:sldId id="305" r:id="rId17"/>
    <p:sldId id="292" r:id="rId18"/>
    <p:sldId id="306" r:id="rId19"/>
    <p:sldId id="295" r:id="rId20"/>
    <p:sldId id="293" r:id="rId21"/>
    <p:sldId id="298" r:id="rId22"/>
    <p:sldId id="296" r:id="rId23"/>
    <p:sldId id="308" r:id="rId24"/>
    <p:sldId id="297" r:id="rId25"/>
    <p:sldId id="300" r:id="rId26"/>
    <p:sldId id="301" r:id="rId27"/>
    <p:sldId id="302" r:id="rId28"/>
    <p:sldId id="309" r:id="rId29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EE"/>
    <a:srgbClr val="144AEB"/>
    <a:srgbClr val="FF0066"/>
    <a:srgbClr val="FFFE02"/>
    <a:srgbClr val="F80308"/>
    <a:srgbClr val="6612B2"/>
    <a:srgbClr val="A758EE"/>
    <a:srgbClr val="C1C1C1"/>
    <a:srgbClr val="0DAF0D"/>
    <a:srgbClr val="FD99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6E7D8-19CA-1743-AC02-24D49D887446}" v="105" dt="2019-03-20T14:06:11.5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821" autoAdjust="0"/>
    <p:restoredTop sz="94660"/>
  </p:normalViewPr>
  <p:slideViewPr>
    <p:cSldViewPr snapToGrid="0">
      <p:cViewPr varScale="1">
        <p:scale>
          <a:sx n="93" d="100"/>
          <a:sy n="93" d="100"/>
        </p:scale>
        <p:origin x="44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0DB95-99D2-4A51-95E2-C065FB3047F2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사물인터넷</a:t>
            </a:r>
            <a:r>
              <a:rPr lang="en-US" altLang="ko-KR" dirty="0"/>
              <a:t>(IoT) </a:t>
            </a:r>
            <a:br>
              <a:rPr lang="en-US" altLang="ko-KR" dirty="0"/>
            </a:br>
            <a:r>
              <a:rPr lang="ko-KR" altLang="en-US" dirty="0"/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0" y="4079875"/>
            <a:ext cx="7660341" cy="165576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스위치</a:t>
            </a:r>
            <a:r>
              <a:rPr lang="en-US" altLang="ko-KR" dirty="0"/>
              <a:t>(</a:t>
            </a:r>
            <a:r>
              <a:rPr lang="ko-KR" altLang="en-US" dirty="0"/>
              <a:t>푸시 버튼</a:t>
            </a:r>
            <a:r>
              <a:rPr lang="en-US" altLang="ko-KR" dirty="0"/>
              <a:t>)</a:t>
            </a:r>
            <a:r>
              <a:rPr lang="ko-KR" altLang="en-US" dirty="0"/>
              <a:t> 사용하기</a:t>
            </a:r>
          </a:p>
        </p:txBody>
      </p:sp>
    </p:spTree>
    <p:extLst>
      <p:ext uri="{BB962C8B-B14F-4D97-AF65-F5344CB8AC3E}">
        <p14:creationId xmlns:p14="http://schemas.microsoft.com/office/powerpoint/2010/main" val="3978678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전자기기이(가) 표시된 사진&#10;&#10;자동 생성된 설명">
            <a:extLst>
              <a:ext uri="{FF2B5EF4-FFF2-40B4-BE49-F238E27FC236}">
                <a16:creationId xmlns:a16="http://schemas.microsoft.com/office/drawing/2014/main" xmlns="" id="{7BAC300E-91AB-9D44-8DBE-1216A53512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/>
          <a:stretch/>
        </p:blipFill>
        <p:spPr>
          <a:xfrm>
            <a:off x="768350" y="1009684"/>
            <a:ext cx="3352714" cy="49766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7A5A19C-5FB8-824C-AC41-DBE7A5E58E80}"/>
              </a:ext>
            </a:extLst>
          </p:cNvPr>
          <p:cNvSpPr txBox="1"/>
          <p:nvPr/>
        </p:nvSpPr>
        <p:spPr>
          <a:xfrm>
            <a:off x="4766154" y="613588"/>
            <a:ext cx="42964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smtClean="0"/>
              <a:t>버튼 </a:t>
            </a:r>
            <a:r>
              <a:rPr kumimoji="1" lang="en-US" altLang="ko-KR" dirty="0" smtClean="0"/>
              <a:t>OFF 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플로팅</a:t>
            </a:r>
            <a:r>
              <a:rPr kumimoji="1" lang="ko-KR" altLang="en-US" dirty="0"/>
              <a:t> 현상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 불규칙한 </a:t>
            </a:r>
            <a:r>
              <a:rPr kumimoji="1" lang="ko-KR" altLang="en-US" dirty="0" smtClean="0"/>
              <a:t>신호</a:t>
            </a:r>
            <a:r>
              <a:rPr kumimoji="1" lang="en-US" altLang="ko-KR" dirty="0"/>
              <a:t> </a:t>
            </a:r>
            <a:r>
              <a:rPr kumimoji="1" lang="en-US" altLang="ko-KR" dirty="0" smtClean="0"/>
              <a:t>0(LOW), 1(LOW)</a:t>
            </a:r>
            <a:r>
              <a:rPr kumimoji="1" lang="ko-KR" altLang="en-US" dirty="0" smtClean="0"/>
              <a:t> 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0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0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0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0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    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1EAA06D-51A7-2047-A052-5E1468DC686B}"/>
              </a:ext>
            </a:extLst>
          </p:cNvPr>
          <p:cNvSpPr txBox="1"/>
          <p:nvPr/>
        </p:nvSpPr>
        <p:spPr>
          <a:xfrm>
            <a:off x="4766154" y="3778238"/>
            <a:ext cx="40834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smtClean="0"/>
              <a:t>버튼 </a:t>
            </a:r>
            <a:r>
              <a:rPr kumimoji="1" lang="en-US" altLang="ko-KR" dirty="0" smtClean="0"/>
              <a:t>ON </a:t>
            </a:r>
            <a:r>
              <a:rPr kumimoji="1" lang="en-US" altLang="ko-KR" dirty="0"/>
              <a:t>: </a:t>
            </a:r>
            <a:r>
              <a:rPr kumimoji="1" lang="en-US" altLang="ko-KR" dirty="0" smtClean="0"/>
              <a:t>0(LOW</a:t>
            </a:r>
            <a:r>
              <a:rPr kumimoji="1" lang="en-US" altLang="ko-KR" dirty="0"/>
              <a:t>) 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en-US" altLang="ko-KR" dirty="0"/>
              <a:t>    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4741" y="6319457"/>
            <a:ext cx="6794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* 만약 스위치가 </a:t>
            </a:r>
            <a:r>
              <a:rPr lang="en-US" altLang="ko-KR" dirty="0"/>
              <a:t>5V</a:t>
            </a:r>
            <a:r>
              <a:rPr lang="ko-KR" altLang="en-US" dirty="0"/>
              <a:t>에 연결하면 버튼을 누른 경우 </a:t>
            </a:r>
            <a:r>
              <a:rPr lang="en-US" altLang="ko-KR" dirty="0"/>
              <a:t>1(+5V, HIGH) </a:t>
            </a:r>
            <a:r>
              <a:rPr lang="ko-KR" altLang="en-US" dirty="0"/>
              <a:t>읽음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8350" y="307238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 smtClean="0"/>
              <a:t>플로팅</a:t>
            </a:r>
            <a:r>
              <a:rPr lang="ko-KR" altLang="en-US" sz="2400" dirty="0" smtClean="0"/>
              <a:t> 현상 확인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9466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121177" y="710989"/>
            <a:ext cx="8239125" cy="1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디지털 입력</a:t>
            </a:r>
            <a:r>
              <a:rPr lang="en-US" altLang="ko-KR" dirty="0"/>
              <a:t>(</a:t>
            </a:r>
            <a:r>
              <a:rPr lang="en-US" altLang="ko-KR" dirty="0" err="1"/>
              <a:t>digitalRead</a:t>
            </a:r>
            <a:r>
              <a:rPr lang="en-US" altLang="ko-KR" dirty="0"/>
              <a:t>) </a:t>
            </a:r>
            <a:r>
              <a:rPr lang="ko-KR" altLang="en-US" dirty="0"/>
              <a:t>값은</a:t>
            </a:r>
            <a:r>
              <a:rPr lang="en-US" altLang="ko-KR" dirty="0"/>
              <a:t>?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스위치 </a:t>
            </a:r>
            <a:r>
              <a:rPr lang="en-US" altLang="ko-KR" dirty="0"/>
              <a:t>OFF  </a:t>
            </a:r>
            <a:r>
              <a:rPr lang="ko-KR" altLang="en-US" dirty="0" err="1"/>
              <a:t>일때</a:t>
            </a:r>
            <a:r>
              <a:rPr lang="ko-KR" altLang="en-US" dirty="0"/>
              <a:t> 불규칙한 값</a:t>
            </a:r>
            <a:r>
              <a:rPr lang="en-US" altLang="ko-KR" dirty="0"/>
              <a:t>(HIGH, LOW) </a:t>
            </a:r>
            <a:r>
              <a:rPr lang="ko-KR" altLang="en-US" dirty="0"/>
              <a:t>읽음</a:t>
            </a:r>
            <a:endParaRPr lang="en-US" altLang="ko-KR" dirty="0"/>
          </a:p>
          <a:p>
            <a:pPr lvl="2"/>
            <a:r>
              <a:rPr lang="ko-KR" altLang="en-US" dirty="0"/>
              <a:t>스위치 </a:t>
            </a:r>
            <a:r>
              <a:rPr lang="en-US" altLang="ko-KR" dirty="0"/>
              <a:t>ON </a:t>
            </a:r>
            <a:r>
              <a:rPr lang="ko-KR" altLang="en-US" dirty="0" err="1"/>
              <a:t>일때</a:t>
            </a:r>
            <a:r>
              <a:rPr lang="ko-KR" altLang="en-US" dirty="0"/>
              <a:t> </a:t>
            </a:r>
            <a:r>
              <a:rPr lang="en-US" altLang="ko-KR" dirty="0"/>
              <a:t>HIGH(+5V) </a:t>
            </a:r>
            <a:r>
              <a:rPr lang="ko-KR" altLang="en-US" dirty="0"/>
              <a:t>읽음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97" y="2029110"/>
            <a:ext cx="3658487" cy="353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9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82740" y="433323"/>
            <a:ext cx="8239125" cy="1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 err="1" smtClean="0"/>
              <a:t>플로팅</a:t>
            </a:r>
            <a:r>
              <a:rPr lang="ko-KR" altLang="en-US" dirty="0" smtClean="0"/>
              <a:t> 해결 방법</a:t>
            </a:r>
            <a:endParaRPr lang="en-US" altLang="ko-KR" dirty="0" smtClean="0"/>
          </a:p>
          <a:p>
            <a:pPr lvl="2"/>
            <a:r>
              <a:rPr lang="ko-KR" altLang="en-US" b="1" dirty="0" smtClean="0">
                <a:solidFill>
                  <a:srgbClr val="FF0000"/>
                </a:solidFill>
              </a:rPr>
              <a:t>그러나 스위치 </a:t>
            </a:r>
            <a:r>
              <a:rPr lang="en-US" altLang="ko-KR" b="1" dirty="0">
                <a:solidFill>
                  <a:srgbClr val="FF0000"/>
                </a:solidFill>
              </a:rPr>
              <a:t>ON </a:t>
            </a:r>
            <a:r>
              <a:rPr lang="ko-KR" altLang="en-US" b="1" dirty="0" err="1">
                <a:solidFill>
                  <a:srgbClr val="FF0000"/>
                </a:solidFill>
              </a:rPr>
              <a:t>일때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숏트</a:t>
            </a:r>
            <a:r>
              <a:rPr lang="ko-KR" altLang="en-US" b="1" dirty="0">
                <a:solidFill>
                  <a:srgbClr val="FF0000"/>
                </a:solidFill>
              </a:rPr>
              <a:t> 발생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주의</a:t>
            </a:r>
            <a:r>
              <a:rPr lang="en-US" altLang="ko-KR" b="1" dirty="0">
                <a:solidFill>
                  <a:srgbClr val="FF0000"/>
                </a:solidFill>
              </a:rPr>
              <a:t>!!!, </a:t>
            </a:r>
            <a:r>
              <a:rPr lang="ko-KR" altLang="en-US" b="1" dirty="0">
                <a:solidFill>
                  <a:srgbClr val="FF0000"/>
                </a:solidFill>
              </a:rPr>
              <a:t>절대 연결하면 안됨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ko-KR" altLang="en-US" dirty="0"/>
              <a:t>쇼트 방지를 위해 저항</a:t>
            </a:r>
            <a:r>
              <a:rPr lang="en-US" altLang="ko-KR" dirty="0"/>
              <a:t>(</a:t>
            </a:r>
            <a:r>
              <a:rPr lang="ko-KR" altLang="en-US" dirty="0"/>
              <a:t>풀다운</a:t>
            </a:r>
            <a:r>
              <a:rPr lang="en-US" altLang="ko-KR" dirty="0"/>
              <a:t>, </a:t>
            </a:r>
            <a:r>
              <a:rPr lang="ko-KR" altLang="en-US" dirty="0" err="1"/>
              <a:t>풀업</a:t>
            </a:r>
            <a:r>
              <a:rPr lang="en-US" altLang="ko-KR" dirty="0"/>
              <a:t>, INPUT_PULL_UP)</a:t>
            </a:r>
            <a:r>
              <a:rPr lang="ko-KR" altLang="en-US" dirty="0"/>
              <a:t>이 필요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62" y="1994882"/>
            <a:ext cx="3365588" cy="31460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04" y="1891754"/>
            <a:ext cx="5054506" cy="3769749"/>
          </a:xfrm>
          <a:prstGeom prst="rect">
            <a:avLst/>
          </a:prstGeom>
        </p:spPr>
      </p:pic>
      <p:sp>
        <p:nvSpPr>
          <p:cNvPr id="6" name="폭발 1 5"/>
          <p:cNvSpPr/>
          <p:nvPr/>
        </p:nvSpPr>
        <p:spPr>
          <a:xfrm>
            <a:off x="4046312" y="5008574"/>
            <a:ext cx="1835676" cy="1849426"/>
          </a:xfrm>
          <a:prstGeom prst="irregularSeal1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rgbClr val="C00000"/>
                </a:solidFill>
              </a:rPr>
              <a:t>위험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420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2988" y="220444"/>
            <a:ext cx="8397319" cy="898898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풀업</a:t>
            </a:r>
            <a:r>
              <a:rPr lang="en-US" altLang="ko-KR" dirty="0"/>
              <a:t>(PULL UP</a:t>
            </a:r>
            <a:r>
              <a:rPr lang="en-US" altLang="ko-KR" dirty="0" smtClean="0"/>
              <a:t>),</a:t>
            </a:r>
            <a:r>
              <a:rPr lang="ko-KR" altLang="en-US" dirty="0" smtClean="0"/>
              <a:t> 풀다운</a:t>
            </a:r>
            <a:r>
              <a:rPr lang="en-US" altLang="ko-KR" dirty="0"/>
              <a:t>(</a:t>
            </a:r>
            <a:r>
              <a:rPr lang="en-US" altLang="ko-KR" dirty="0" smtClean="0"/>
              <a:t>PULL DOWN) </a:t>
            </a:r>
            <a:r>
              <a:rPr lang="ko-KR" altLang="en-US" dirty="0" smtClean="0"/>
              <a:t>저항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2800"/>
            <a:ext cx="9144000" cy="5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4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r>
              <a:rPr lang="ko-KR" altLang="en-US" dirty="0"/>
              <a:t>풀다운</a:t>
            </a:r>
            <a:r>
              <a:rPr lang="en-US" altLang="ko-KR" dirty="0"/>
              <a:t>(</a:t>
            </a:r>
            <a:r>
              <a:rPr lang="en-US" altLang="ko-KR" dirty="0" smtClean="0"/>
              <a:t>PULL DOWN</a:t>
            </a:r>
            <a:r>
              <a:rPr lang="en-US" altLang="ko-KR" dirty="0"/>
              <a:t>)</a:t>
            </a:r>
            <a:r>
              <a:rPr lang="ko-KR" altLang="en-US" dirty="0"/>
              <a:t> 저항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26510" y="1441574"/>
            <a:ext cx="8005113" cy="8632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저항을 </a:t>
            </a:r>
            <a:r>
              <a:rPr lang="en-US" altLang="ko-KR" dirty="0"/>
              <a:t>GND </a:t>
            </a:r>
            <a:r>
              <a:rPr lang="ko-KR" altLang="en-US" dirty="0"/>
              <a:t>쪽에 연결하여 </a:t>
            </a:r>
            <a:r>
              <a:rPr lang="ko-KR" altLang="en-US" dirty="0" err="1"/>
              <a:t>플로팅</a:t>
            </a:r>
            <a:r>
              <a:rPr lang="ko-KR" altLang="en-US" dirty="0"/>
              <a:t> 해결</a:t>
            </a:r>
            <a:endParaRPr lang="en-US" altLang="ko-KR" dirty="0"/>
          </a:p>
          <a:p>
            <a:r>
              <a:rPr lang="ko-KR" altLang="en-US" dirty="0"/>
              <a:t>스위치 </a:t>
            </a:r>
            <a:r>
              <a:rPr lang="en-US" altLang="ko-KR" dirty="0"/>
              <a:t>OFF : 0V, </a:t>
            </a:r>
            <a:r>
              <a:rPr lang="ko-KR" altLang="en-US" dirty="0"/>
              <a:t>스위치 </a:t>
            </a:r>
            <a:r>
              <a:rPr lang="en-US" altLang="ko-KR" dirty="0"/>
              <a:t>ON : 5V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43" y="2855932"/>
            <a:ext cx="4071336" cy="28935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730" y="2800816"/>
            <a:ext cx="4182443" cy="30125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3748" y="6062597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OFF : 0V&gt;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96000" y="6062597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ON : 5V&gt;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189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633" y="122756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PULL-DOWN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61" y="1214120"/>
            <a:ext cx="7928030" cy="472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633" y="122756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6F192102-15FA-6C48-837A-78B031F23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28" y="942379"/>
            <a:ext cx="5550177" cy="591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0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풀업</a:t>
            </a:r>
            <a:r>
              <a:rPr lang="en-US" altLang="ko-KR" dirty="0"/>
              <a:t>(PULL-UP)</a:t>
            </a:r>
            <a:r>
              <a:rPr lang="ko-KR" altLang="en-US" dirty="0"/>
              <a:t> 저항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01666" y="1441574"/>
            <a:ext cx="7929957" cy="7630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저항을 </a:t>
            </a:r>
            <a:r>
              <a:rPr lang="en-US" altLang="ko-KR" dirty="0"/>
              <a:t>5V </a:t>
            </a:r>
            <a:r>
              <a:rPr lang="ko-KR" altLang="en-US" dirty="0"/>
              <a:t>쪽에 연결하여 </a:t>
            </a:r>
            <a:r>
              <a:rPr lang="ko-KR" altLang="en-US" dirty="0" err="1"/>
              <a:t>플로팅</a:t>
            </a:r>
            <a:r>
              <a:rPr lang="ko-KR" altLang="en-US" dirty="0"/>
              <a:t> 해결 </a:t>
            </a:r>
            <a:r>
              <a:rPr lang="en-US" altLang="ko-KR" dirty="0"/>
              <a:t>: </a:t>
            </a:r>
            <a:r>
              <a:rPr lang="ko-KR" altLang="en-US" dirty="0" err="1"/>
              <a:t>풀다운과</a:t>
            </a:r>
            <a:r>
              <a:rPr lang="ko-KR" altLang="en-US" dirty="0"/>
              <a:t> 반대</a:t>
            </a:r>
            <a:endParaRPr lang="en-US" altLang="ko-KR" dirty="0"/>
          </a:p>
          <a:p>
            <a:r>
              <a:rPr lang="ko-KR" altLang="en-US" dirty="0"/>
              <a:t>스위치 </a:t>
            </a:r>
            <a:r>
              <a:rPr lang="en-US" altLang="ko-KR" dirty="0"/>
              <a:t>OFF : 0V, </a:t>
            </a:r>
            <a:r>
              <a:rPr lang="ko-KR" altLang="en-US" dirty="0"/>
              <a:t>스위치 </a:t>
            </a:r>
            <a:r>
              <a:rPr lang="en-US" altLang="ko-KR" dirty="0"/>
              <a:t>ON : 5V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9"/>
          <a:stretch/>
        </p:blipFill>
        <p:spPr>
          <a:xfrm>
            <a:off x="223028" y="2855934"/>
            <a:ext cx="4211186" cy="26057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743" y="2795686"/>
            <a:ext cx="4391093" cy="27220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6065" y="5837129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OFF : 5V&gt;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33786" y="5739488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OFF : 0V&gt;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832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633" y="122756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PULL-UP</a:t>
            </a:r>
            <a:endParaRPr lang="ko-KR" altLang="en-US" sz="2800" dirty="0"/>
          </a:p>
        </p:txBody>
      </p:sp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xmlns="" id="{54DF8E6A-3FE1-FF4E-8B7B-F1B01B11D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08" y="1505526"/>
            <a:ext cx="8262383" cy="438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6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7990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pic>
        <p:nvPicPr>
          <p:cNvPr id="13" name="그림 1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xmlns="" id="{C483F129-A159-EA4C-A6D5-616F2EB5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" t="5454" r="2445" b="1875"/>
          <a:stretch/>
        </p:blipFill>
        <p:spPr>
          <a:xfrm>
            <a:off x="1794735" y="1178805"/>
            <a:ext cx="5191854" cy="560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8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7305" y="1825625"/>
            <a:ext cx="841749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스위치의 이해</a:t>
            </a:r>
            <a:endParaRPr lang="en-US" altLang="ko-KR" dirty="0"/>
          </a:p>
          <a:p>
            <a:r>
              <a:rPr lang="ko-KR" altLang="en-US" dirty="0"/>
              <a:t>디지털 입력</a:t>
            </a:r>
            <a:endParaRPr lang="en-US" altLang="ko-KR" dirty="0"/>
          </a:p>
          <a:p>
            <a:pPr lvl="1"/>
            <a:r>
              <a:rPr lang="en-US" altLang="ko-KR" dirty="0" err="1"/>
              <a:t>PinMode</a:t>
            </a:r>
            <a:r>
              <a:rPr lang="en-US" altLang="ko-KR" dirty="0"/>
              <a:t>(x, INPUT), </a:t>
            </a:r>
            <a:r>
              <a:rPr lang="en-US" altLang="ko-KR" dirty="0" err="1"/>
              <a:t>digitalRead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플로팅</a:t>
            </a:r>
            <a:r>
              <a:rPr lang="en-US" altLang="ko-KR" dirty="0"/>
              <a:t>(floating) </a:t>
            </a:r>
            <a:r>
              <a:rPr lang="ko-KR" altLang="en-US" dirty="0"/>
              <a:t>현상</a:t>
            </a:r>
            <a:endParaRPr lang="en-US" altLang="ko-KR" dirty="0"/>
          </a:p>
          <a:p>
            <a:pPr lvl="1"/>
            <a:r>
              <a:rPr lang="ko-KR" altLang="en-US" dirty="0"/>
              <a:t>시리얼 모니터로 </a:t>
            </a:r>
            <a:r>
              <a:rPr lang="ko-KR" altLang="en-US" dirty="0" err="1"/>
              <a:t>플로팅</a:t>
            </a:r>
            <a:r>
              <a:rPr lang="ko-KR" altLang="en-US" dirty="0"/>
              <a:t> 현상 확인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풀다운</a:t>
            </a:r>
            <a:r>
              <a:rPr lang="en-US" altLang="ko-KR" dirty="0"/>
              <a:t>(</a:t>
            </a:r>
            <a:r>
              <a:rPr lang="en-US" altLang="ko-KR" dirty="0" err="1"/>
              <a:t>Pull-DOWN</a:t>
            </a:r>
            <a:r>
              <a:rPr lang="en-US" altLang="ko-KR" dirty="0"/>
              <a:t>) </a:t>
            </a:r>
            <a:r>
              <a:rPr lang="ko-KR" altLang="en-US" dirty="0"/>
              <a:t>저항</a:t>
            </a:r>
            <a:r>
              <a:rPr lang="en-US" altLang="ko-KR" dirty="0"/>
              <a:t>, </a:t>
            </a:r>
            <a:r>
              <a:rPr lang="ko-KR" altLang="en-US" dirty="0" err="1"/>
              <a:t>풀업</a:t>
            </a:r>
            <a:r>
              <a:rPr lang="en-US" altLang="ko-KR" dirty="0"/>
              <a:t>(PULL-UP) </a:t>
            </a:r>
            <a:r>
              <a:rPr lang="ko-KR" altLang="en-US" dirty="0"/>
              <a:t>저항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/>
              <a:t>내부 </a:t>
            </a:r>
            <a:r>
              <a:rPr lang="ko-KR" altLang="en-US" dirty="0" err="1"/>
              <a:t>풀업</a:t>
            </a:r>
            <a:r>
              <a:rPr lang="en-US" altLang="ko-KR" dirty="0"/>
              <a:t>(INPUT_PULLUP)</a:t>
            </a:r>
            <a:r>
              <a:rPr lang="ko-KR" altLang="en-US" dirty="0"/>
              <a:t> 저항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en-US" altLang="ko-KR" dirty="0" smtClean="0"/>
              <a:t>INPUT_PULLUP</a:t>
            </a:r>
            <a:r>
              <a:rPr lang="ko-KR" altLang="en-US" dirty="0" smtClean="0"/>
              <a:t> </a:t>
            </a:r>
            <a:r>
              <a:rPr lang="ko-KR" altLang="en-US" dirty="0"/>
              <a:t>저항을 이용한 </a:t>
            </a:r>
            <a:r>
              <a:rPr lang="en-US" altLang="ko-KR" dirty="0"/>
              <a:t>LED ON/OFF</a:t>
            </a:r>
            <a:r>
              <a:rPr lang="ko-KR" altLang="en-US" dirty="0"/>
              <a:t> 제작</a:t>
            </a:r>
          </a:p>
        </p:txBody>
      </p:sp>
    </p:spTree>
    <p:extLst>
      <p:ext uri="{BB962C8B-B14F-4D97-AF65-F5344CB8AC3E}">
        <p14:creationId xmlns:p14="http://schemas.microsoft.com/office/powerpoint/2010/main" val="96836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4179" y="179497"/>
            <a:ext cx="8237444" cy="89889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내부 </a:t>
            </a:r>
            <a:r>
              <a:rPr lang="ko-KR" altLang="en-US" dirty="0" err="1"/>
              <a:t>풀업</a:t>
            </a:r>
            <a:r>
              <a:rPr lang="en-US" altLang="ko-KR" dirty="0"/>
              <a:t>(INPUT_PULL_UP)</a:t>
            </a:r>
            <a:r>
              <a:rPr lang="ko-KR" altLang="en-US" dirty="0"/>
              <a:t> 저항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01666" y="1221568"/>
            <a:ext cx="7929957" cy="7630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아두이노</a:t>
            </a:r>
            <a:r>
              <a:rPr lang="ko-KR" altLang="en-US" dirty="0"/>
              <a:t> 내부에 있는 </a:t>
            </a:r>
            <a:r>
              <a:rPr lang="ko-KR" altLang="en-US" dirty="0" err="1"/>
              <a:t>풀업</a:t>
            </a:r>
            <a:r>
              <a:rPr lang="ko-KR" altLang="en-US" dirty="0"/>
              <a:t> 저항을 사용</a:t>
            </a:r>
            <a:endParaRPr lang="en-US" altLang="ko-KR" dirty="0"/>
          </a:p>
          <a:p>
            <a:r>
              <a:rPr lang="ko-KR" altLang="en-US" dirty="0"/>
              <a:t>스위치 </a:t>
            </a:r>
            <a:r>
              <a:rPr lang="en-US" altLang="ko-KR" dirty="0"/>
              <a:t>OFF : 0V, </a:t>
            </a:r>
            <a:r>
              <a:rPr lang="ko-KR" altLang="en-US" dirty="0"/>
              <a:t>스위치 </a:t>
            </a:r>
            <a:r>
              <a:rPr lang="en-US" altLang="ko-KR" dirty="0"/>
              <a:t>ON : </a:t>
            </a:r>
            <a:r>
              <a:rPr lang="en-US" altLang="ko-KR" dirty="0" smtClean="0"/>
              <a:t>5V(</a:t>
            </a:r>
            <a:r>
              <a:rPr lang="ko-KR" altLang="en-US" dirty="0" err="1" smtClean="0"/>
              <a:t>풀업과</a:t>
            </a:r>
            <a:r>
              <a:rPr lang="ko-KR" altLang="en-US" dirty="0" smtClean="0"/>
              <a:t> 동일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4" y="2266730"/>
            <a:ext cx="6090446" cy="40687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14519" y="6485231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INPUT_PULLUP&gt;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72467" y="648523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PULL UP&gt;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863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INPUT_PULLUP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29" y="1544679"/>
            <a:ext cx="8519663" cy="45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1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57130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29ABF8AB-78AC-044A-ABEA-D907F93D7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354" y="1123720"/>
            <a:ext cx="5354384" cy="563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3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8691" y="1979795"/>
            <a:ext cx="8460304" cy="898898"/>
          </a:xfrm>
        </p:spPr>
        <p:txBody>
          <a:bodyPr>
            <a:normAutofit fontScale="90000"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100" dirty="0" smtClean="0"/>
              <a:t>실습</a:t>
            </a:r>
            <a:r>
              <a:rPr lang="en-US" altLang="ko-KR" sz="3100" dirty="0" smtClean="0"/>
              <a:t>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(1)</a:t>
            </a:r>
            <a:r>
              <a:rPr lang="en-US" altLang="ko-KR" sz="2800" dirty="0"/>
              <a:t>	</a:t>
            </a:r>
            <a:r>
              <a:rPr lang="ko-KR" altLang="en-US" sz="2800" dirty="0" smtClean="0"/>
              <a:t>실제 회로를 구성하여 </a:t>
            </a:r>
            <a:r>
              <a:rPr lang="en-US" altLang="ko-KR" sz="2800" dirty="0" smtClean="0"/>
              <a:t>INPUT_PULLUP </a:t>
            </a:r>
            <a:r>
              <a:rPr lang="ko-KR" altLang="en-US" sz="2800" dirty="0" err="1" smtClean="0"/>
              <a:t>푸시</a:t>
            </a:r>
            <a:r>
              <a:rPr lang="ko-KR" altLang="en-US" sz="2800" dirty="0" smtClean="0"/>
              <a:t> 버튼 </a:t>
            </a:r>
            <a:r>
              <a:rPr lang="en-US" altLang="ko-KR" sz="2800" dirty="0" smtClean="0"/>
              <a:t>ON/OF</a:t>
            </a:r>
            <a:r>
              <a:rPr lang="ko-KR" altLang="en-US" sz="2800" dirty="0" smtClean="0"/>
              <a:t>에 따라 </a:t>
            </a:r>
            <a:r>
              <a:rPr lang="ko-KR" altLang="en-US" sz="2800" dirty="0" err="1" smtClean="0"/>
              <a:t>아두이노</a:t>
            </a:r>
            <a:r>
              <a:rPr lang="ko-KR" altLang="en-US" sz="2800" dirty="0" smtClean="0"/>
              <a:t> 내부 </a:t>
            </a:r>
            <a:r>
              <a:rPr lang="en-US" altLang="ko-KR" sz="2800" dirty="0" smtClean="0"/>
              <a:t>LED(13</a:t>
            </a:r>
            <a:r>
              <a:rPr lang="ko-KR" altLang="en-US" sz="2800" dirty="0" smtClean="0"/>
              <a:t>번</a:t>
            </a:r>
            <a:r>
              <a:rPr lang="en-US" altLang="ko-KR" sz="2800" dirty="0" smtClean="0"/>
              <a:t>) OF/OFF </a:t>
            </a:r>
            <a:r>
              <a:rPr lang="ko-KR" altLang="en-US" sz="2800" dirty="0" smtClean="0"/>
              <a:t>하기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(2) </a:t>
            </a:r>
            <a:r>
              <a:rPr lang="ko-KR" altLang="en-US" sz="2800" dirty="0" smtClean="0"/>
              <a:t>시리얼 모니터로 </a:t>
            </a:r>
            <a:r>
              <a:rPr lang="en-US" altLang="ko-KR" sz="2800" dirty="0" smtClean="0"/>
              <a:t>INPUT </a:t>
            </a:r>
            <a:r>
              <a:rPr lang="ko-KR" altLang="en-US" sz="2800" dirty="0" smtClean="0"/>
              <a:t>값을 읽어 확인하기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050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6239" y="752521"/>
            <a:ext cx="8491521" cy="922502"/>
          </a:xfrm>
        </p:spPr>
        <p:txBody>
          <a:bodyPr>
            <a:normAutofit fontScale="90000"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/>
              <a:t>INPUT_PULLUP</a:t>
            </a:r>
            <a:r>
              <a:rPr lang="ko-KR" altLang="en-US" sz="4400" dirty="0"/>
              <a:t> 저항을 이용한 </a:t>
            </a:r>
            <a:r>
              <a:rPr lang="en-US" altLang="ko-KR" sz="4400" dirty="0"/>
              <a:t>LED ON/OFF </a:t>
            </a:r>
            <a:r>
              <a:rPr lang="ko-KR" altLang="en-US" sz="4400" dirty="0"/>
              <a:t>제작</a:t>
            </a:r>
            <a:r>
              <a:rPr lang="ko-KR" altLang="en-US" kern="12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/>
            </a:r>
            <a:br>
              <a:rPr lang="ko-KR" altLang="en-US" kern="12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</a:br>
            <a:endParaRPr lang="ko-KR" altLang="en-US" sz="2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EF178005-F9F5-DB41-9651-29FA5F1A2373}"/>
              </a:ext>
            </a:extLst>
          </p:cNvPr>
          <p:cNvSpPr txBox="1">
            <a:spLocks/>
          </p:cNvSpPr>
          <p:nvPr/>
        </p:nvSpPr>
        <p:spPr>
          <a:xfrm>
            <a:off x="904875" y="1902935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실제 회로 구성</a:t>
            </a:r>
            <a:endParaRPr lang="en-US" altLang="ko-KR" dirty="0"/>
          </a:p>
          <a:p>
            <a:pPr lvl="1"/>
            <a:r>
              <a:rPr lang="ko-KR" altLang="en-US" dirty="0"/>
              <a:t>준비물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</a:t>
            </a:r>
            <a:r>
              <a:rPr lang="ko-KR" altLang="en-US" dirty="0"/>
              <a:t> 저항</a:t>
            </a:r>
            <a:r>
              <a:rPr lang="en-US" altLang="ko-KR" dirty="0"/>
              <a:t>(10K </a:t>
            </a:r>
            <a:r>
              <a:rPr lang="el-GR" altLang="ko-KR" dirty="0"/>
              <a:t>Ω </a:t>
            </a:r>
            <a:r>
              <a:rPr lang="en-US" altLang="ko-KR" dirty="0"/>
              <a:t>) 1</a:t>
            </a:r>
            <a:r>
              <a:rPr lang="ko-KR" altLang="en-US" dirty="0"/>
              <a:t>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LED 1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10485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Fritzing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8" y="1333786"/>
            <a:ext cx="8283937" cy="442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9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>
          <a:xfrm>
            <a:off x="558895" y="1147431"/>
            <a:ext cx="8048840" cy="21320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ko-KR" altLang="en-US" dirty="0" smtClean="0"/>
              <a:t>실습</a:t>
            </a:r>
            <a:endParaRPr lang="en-US" altLang="ko-KR" dirty="0" smtClean="0"/>
          </a:p>
          <a:p>
            <a:pPr lvl="1">
              <a:lnSpc>
                <a:spcPct val="170000"/>
              </a:lnSpc>
            </a:pPr>
            <a:r>
              <a:rPr lang="en-US" altLang="ko-KR" dirty="0" smtClean="0"/>
              <a:t>INPUT_PULLUP</a:t>
            </a:r>
            <a:r>
              <a:rPr lang="ko-KR" altLang="en-US" dirty="0" smtClean="0"/>
              <a:t>을 사용하여 </a:t>
            </a:r>
            <a:r>
              <a:rPr lang="en-US" altLang="ko-KR" dirty="0" smtClean="0"/>
              <a:t>LED </a:t>
            </a:r>
            <a:r>
              <a:rPr lang="en-US" altLang="ko-KR" dirty="0" smtClean="0"/>
              <a:t>ON/OFF </a:t>
            </a:r>
            <a:r>
              <a:rPr lang="ko-KR" altLang="en-US" dirty="0" smtClean="0"/>
              <a:t>하기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</a:t>
            </a:r>
            <a:r>
              <a:rPr lang="ko-KR" altLang="en-US" dirty="0"/>
              <a:t> 저항</a:t>
            </a:r>
            <a:r>
              <a:rPr lang="en-US" altLang="ko-KR" dirty="0"/>
              <a:t>(10K</a:t>
            </a:r>
            <a:r>
              <a:rPr lang="ko-KR" altLang="en-US" dirty="0"/>
              <a:t> </a:t>
            </a:r>
            <a:r>
              <a:rPr lang="el-GR" altLang="ko-KR" dirty="0">
                <a:latin typeface="+mj-ea"/>
              </a:rPr>
              <a:t>Ω</a:t>
            </a:r>
            <a:r>
              <a:rPr lang="en-US" altLang="ko-KR" dirty="0"/>
              <a:t>) 1</a:t>
            </a:r>
            <a:r>
              <a:rPr lang="ko-KR" altLang="en-US" dirty="0"/>
              <a:t>개</a:t>
            </a:r>
            <a:r>
              <a:rPr lang="en-US" altLang="ko-KR" dirty="0"/>
              <a:t>, LED 1</a:t>
            </a:r>
            <a:r>
              <a:rPr lang="ko-KR" altLang="en-US" dirty="0"/>
              <a:t>개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200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" r="461"/>
          <a:stretch/>
        </p:blipFill>
        <p:spPr>
          <a:xfrm>
            <a:off x="1618343" y="1340661"/>
            <a:ext cx="5359973" cy="543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9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/>
              <a:t>실제 회로 작동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" t="3969" r="91" b="2747"/>
          <a:stretch/>
        </p:blipFill>
        <p:spPr>
          <a:xfrm>
            <a:off x="563767" y="1231221"/>
            <a:ext cx="7961452" cy="562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5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스위치의 이해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7" t="22929" r="8348" b="15548"/>
          <a:stretch/>
        </p:blipFill>
        <p:spPr>
          <a:xfrm>
            <a:off x="1704913" y="2401038"/>
            <a:ext cx="5863959" cy="3516016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628650" y="1374016"/>
            <a:ext cx="7886700" cy="10270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스위치 </a:t>
            </a:r>
            <a:r>
              <a:rPr lang="en-US" altLang="ko-KR" dirty="0"/>
              <a:t>: </a:t>
            </a:r>
            <a:r>
              <a:rPr lang="ko-KR" altLang="en-US" dirty="0" err="1"/>
              <a:t>푸시</a:t>
            </a:r>
            <a:r>
              <a:rPr lang="ko-KR" altLang="en-US" dirty="0"/>
              <a:t> 버튼</a:t>
            </a:r>
            <a:endParaRPr lang="en-US" altLang="ko-KR" dirty="0"/>
          </a:p>
          <a:p>
            <a:pPr lvl="1"/>
            <a:r>
              <a:rPr lang="ko-KR" altLang="en-US" dirty="0" err="1"/>
              <a:t>텍트</a:t>
            </a:r>
            <a:r>
              <a:rPr lang="ko-KR" altLang="en-US" dirty="0"/>
              <a:t> 스위치</a:t>
            </a:r>
          </a:p>
        </p:txBody>
      </p:sp>
    </p:spTree>
    <p:extLst>
      <p:ext uri="{BB962C8B-B14F-4D97-AF65-F5344CB8AC3E}">
        <p14:creationId xmlns:p14="http://schemas.microsoft.com/office/powerpoint/2010/main" val="188953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스위치의 회로 및 원리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8649" y="1296240"/>
            <a:ext cx="8084697" cy="10270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버튼을 누르지 않을 경우 </a:t>
            </a:r>
            <a:r>
              <a:rPr lang="en-US" altLang="ko-KR" dirty="0"/>
              <a:t>: </a:t>
            </a:r>
            <a:r>
              <a:rPr lang="en-US" altLang="ko-KR" dirty="0" smtClean="0"/>
              <a:t>(1-2</a:t>
            </a:r>
            <a:r>
              <a:rPr lang="ko-KR" altLang="en-US" dirty="0" smtClean="0"/>
              <a:t>번</a:t>
            </a:r>
            <a:r>
              <a:rPr lang="en-US" altLang="ko-KR" dirty="0" smtClean="0"/>
              <a:t>), (3-4</a:t>
            </a:r>
            <a:r>
              <a:rPr lang="ko-KR" altLang="en-US" dirty="0" smtClean="0"/>
              <a:t>번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연결</a:t>
            </a:r>
            <a:endParaRPr lang="en-US" altLang="ko-KR" dirty="0"/>
          </a:p>
          <a:p>
            <a:r>
              <a:rPr lang="ko-KR" altLang="en-US" dirty="0"/>
              <a:t>버튼을 누를 경우 </a:t>
            </a:r>
            <a:r>
              <a:rPr lang="en-US" altLang="ko-KR" dirty="0"/>
              <a:t>: 4</a:t>
            </a:r>
            <a:r>
              <a:rPr lang="ko-KR" altLang="en-US" dirty="0"/>
              <a:t>개의 다리가 모두 연결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16" y="2857780"/>
            <a:ext cx="5566099" cy="304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2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628650" y="701675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r>
              <a:rPr lang="en-US" altLang="ko-KR" dirty="0" smtClean="0"/>
              <a:t>GND(0: LOW</a:t>
            </a:r>
            <a:r>
              <a:rPr lang="en-US" altLang="ko-KR" dirty="0"/>
              <a:t>)  </a:t>
            </a:r>
            <a:r>
              <a:rPr lang="ko-KR" altLang="en-US" dirty="0"/>
              <a:t>읽기  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pinMode</a:t>
            </a:r>
            <a:r>
              <a:rPr lang="en-US" altLang="ko-KR" dirty="0"/>
              <a:t>(7, INPUT)</a:t>
            </a:r>
          </a:p>
          <a:p>
            <a:pPr lvl="1"/>
            <a:r>
              <a:rPr lang="en-US" altLang="ko-KR" dirty="0" err="1"/>
              <a:t>digitalRead</a:t>
            </a:r>
            <a:r>
              <a:rPr lang="en-US" altLang="ko-KR" dirty="0"/>
              <a:t>(7)</a:t>
            </a:r>
          </a:p>
          <a:p>
            <a:pPr lvl="1"/>
            <a:endParaRPr lang="ko-KR" altLang="en-US" dirty="0"/>
          </a:p>
        </p:txBody>
      </p:sp>
      <p:pic>
        <p:nvPicPr>
          <p:cNvPr id="18" name="그림 17" descr="전자기기, 회로이(가) 표시된 사진&#10;&#10;자동 생성된 설명">
            <a:extLst>
              <a:ext uri="{FF2B5EF4-FFF2-40B4-BE49-F238E27FC236}">
                <a16:creationId xmlns:a16="http://schemas.microsoft.com/office/drawing/2014/main" xmlns="" id="{D7BDF426-0F3C-494A-8C9F-2D3B68D6B9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4" r="1" b="53148"/>
          <a:stretch/>
        </p:blipFill>
        <p:spPr>
          <a:xfrm>
            <a:off x="1683276" y="2787457"/>
            <a:ext cx="5232733" cy="3783502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628650" y="365126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디지털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706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-262339" y="310263"/>
            <a:ext cx="8239125" cy="927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스케치</a:t>
            </a:r>
            <a:r>
              <a:rPr lang="en-US" altLang="ko-KR" dirty="0"/>
              <a:t>, </a:t>
            </a:r>
            <a:r>
              <a:rPr lang="ko-KR" altLang="en-US" dirty="0"/>
              <a:t>시리얼 모니터 확인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8" b="53976"/>
          <a:stretch/>
        </p:blipFill>
        <p:spPr>
          <a:xfrm>
            <a:off x="565332" y="1077256"/>
            <a:ext cx="7411454" cy="52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9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401541" y="304000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5V(HIGH: 1) </a:t>
            </a:r>
            <a:r>
              <a:rPr lang="ko-KR" altLang="en-US" dirty="0"/>
              <a:t>읽기 </a:t>
            </a:r>
            <a:endParaRPr lang="en-US" altLang="ko-KR" dirty="0"/>
          </a:p>
          <a:p>
            <a:pPr lvl="1"/>
            <a:r>
              <a:rPr lang="en-US" altLang="ko-KR" dirty="0" err="1"/>
              <a:t>pinMode</a:t>
            </a:r>
            <a:r>
              <a:rPr lang="en-US" altLang="ko-KR" dirty="0"/>
              <a:t>(7, INPUT), </a:t>
            </a:r>
          </a:p>
          <a:p>
            <a:pPr lvl="1"/>
            <a:r>
              <a:rPr lang="en-US" altLang="ko-KR" dirty="0" err="1"/>
              <a:t>digitalRead</a:t>
            </a:r>
            <a:r>
              <a:rPr lang="en-US" altLang="ko-KR" dirty="0"/>
              <a:t>(7)</a:t>
            </a:r>
          </a:p>
          <a:p>
            <a:pPr lvl="1"/>
            <a:endParaRPr lang="ko-KR" altLang="en-US" dirty="0"/>
          </a:p>
        </p:txBody>
      </p:sp>
      <p:pic>
        <p:nvPicPr>
          <p:cNvPr id="3" name="그림 2" descr="전자기기, 회로이(가) 표시된 사진&#10;&#10;자동 생성된 설명">
            <a:extLst>
              <a:ext uri="{FF2B5EF4-FFF2-40B4-BE49-F238E27FC236}">
                <a16:creationId xmlns:a16="http://schemas.microsoft.com/office/drawing/2014/main" xmlns="" id="{BD1E7784-0FC5-4241-BC94-8AE6CE466E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29" r="-393" b="721"/>
          <a:stretch/>
        </p:blipFill>
        <p:spPr>
          <a:xfrm>
            <a:off x="1473771" y="1781549"/>
            <a:ext cx="5487861" cy="448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93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>
          <a:xfrm>
            <a:off x="-205971" y="391682"/>
            <a:ext cx="8239125" cy="927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스케치</a:t>
            </a:r>
            <a:r>
              <a:rPr lang="en-US" altLang="ko-KR" dirty="0"/>
              <a:t>, </a:t>
            </a:r>
            <a:r>
              <a:rPr lang="ko-KR" altLang="en-US" dirty="0"/>
              <a:t>시리얼 모니터 확인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7" b="56115"/>
          <a:stretch/>
        </p:blipFill>
        <p:spPr>
          <a:xfrm>
            <a:off x="484805" y="1174695"/>
            <a:ext cx="8182779" cy="513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3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32" y="2448333"/>
            <a:ext cx="7042693" cy="3237447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82128" y="1130212"/>
            <a:ext cx="8239125" cy="1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ko-KR" altLang="en-US" dirty="0"/>
              <a:t>불완전한 회로 연결</a:t>
            </a:r>
            <a:r>
              <a:rPr lang="en-US" altLang="ko-KR" dirty="0"/>
              <a:t>, </a:t>
            </a:r>
            <a:r>
              <a:rPr lang="ko-KR" altLang="en-US" dirty="0"/>
              <a:t>주변의 자기장 등 영향으로 불규칙한 신호</a:t>
            </a:r>
            <a:r>
              <a:rPr lang="en-US" altLang="ko-KR" dirty="0"/>
              <a:t>(</a:t>
            </a:r>
            <a:r>
              <a:rPr lang="ko-KR" altLang="en-US" dirty="0" err="1"/>
              <a:t>노이즈</a:t>
            </a:r>
            <a:r>
              <a:rPr lang="en-US" altLang="ko-KR" dirty="0"/>
              <a:t>) </a:t>
            </a:r>
            <a:r>
              <a:rPr lang="ko-KR" altLang="en-US" dirty="0"/>
              <a:t>발생 </a:t>
            </a:r>
            <a:r>
              <a:rPr lang="en-US" altLang="ko-KR" dirty="0"/>
              <a:t>: 4</a:t>
            </a:r>
            <a:r>
              <a:rPr lang="ko-KR" altLang="en-US" dirty="0"/>
              <a:t>번 핀</a:t>
            </a:r>
          </a:p>
          <a:p>
            <a:pPr lvl="1"/>
            <a:endParaRPr lang="en-US" altLang="ko-KR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28650" y="365127"/>
            <a:ext cx="8237444" cy="8988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플</a:t>
            </a:r>
            <a:r>
              <a:rPr lang="ko-KR" altLang="en-US" dirty="0" err="1" smtClean="0"/>
              <a:t>로팅</a:t>
            </a:r>
            <a:r>
              <a:rPr lang="en-US" altLang="ko-KR" dirty="0"/>
              <a:t>(floating) </a:t>
            </a:r>
            <a:r>
              <a:rPr lang="ko-KR" altLang="en-US" dirty="0"/>
              <a:t>현상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10184" y="3109421"/>
            <a:ext cx="302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7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5655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14972</TotalTime>
  <Words>451</Words>
  <Application>Microsoft Office PowerPoint</Application>
  <PresentationFormat>화면 슬라이드 쇼(4:3)</PresentationFormat>
  <Paragraphs>91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맑은 고딕</vt:lpstr>
      <vt:lpstr>Arial</vt:lpstr>
      <vt:lpstr>Calibri</vt:lpstr>
      <vt:lpstr>Calibri Light</vt:lpstr>
      <vt:lpstr>Office 테마</vt:lpstr>
      <vt:lpstr>사물인터넷(IoT)  프로그래밍 기초</vt:lpstr>
      <vt:lpstr>목차</vt:lpstr>
      <vt:lpstr>스위치의 이해 </vt:lpstr>
      <vt:lpstr>스위치의 회로 및 원리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풀업(PULL UP), 풀다운(PULL DOWN) 저항</vt:lpstr>
      <vt:lpstr>풀다운(PULL DOWN) 저항</vt:lpstr>
      <vt:lpstr>PULL-DOWN</vt:lpstr>
      <vt:lpstr>스케치 프로그래밍</vt:lpstr>
      <vt:lpstr>풀업(PULL-UP) 저항</vt:lpstr>
      <vt:lpstr>PULL-UP</vt:lpstr>
      <vt:lpstr>스케치 프로그래밍</vt:lpstr>
      <vt:lpstr>내부 풀업(INPUT_PULL_UP) 저항</vt:lpstr>
      <vt:lpstr>INPUT_PULLUP</vt:lpstr>
      <vt:lpstr>스케치 프로그래밍</vt:lpstr>
      <vt:lpstr>실습  (1) 실제 회로를 구성하여 INPUT_PULLUP 푸시 버튼 ON/OF에 따라 아두이노 내부 LED(13번) OF/OFF 하기 (2) 시리얼 모니터로 INPUT 값을 읽어 확인하기</vt:lpstr>
      <vt:lpstr>INPUT_PULLUP 저항을 이용한 LED ON/OFF 제작 </vt:lpstr>
      <vt:lpstr>Fritzing</vt:lpstr>
      <vt:lpstr>PowerPoint 프레젠테이션</vt:lpstr>
      <vt:lpstr>스케치 프로그래밍</vt:lpstr>
      <vt:lpstr>실제 회로 작동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Kim Jong Hyun</cp:lastModifiedBy>
  <cp:revision>197</cp:revision>
  <cp:lastPrinted>2019-03-22T07:19:52Z</cp:lastPrinted>
  <dcterms:created xsi:type="dcterms:W3CDTF">2019-02-21T14:11:08Z</dcterms:created>
  <dcterms:modified xsi:type="dcterms:W3CDTF">2019-03-22T10:00:28Z</dcterms:modified>
</cp:coreProperties>
</file>